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508" r:id="rId3"/>
    <p:sldId id="551" r:id="rId4"/>
    <p:sldId id="510" r:id="rId5"/>
    <p:sldId id="530" r:id="rId6"/>
    <p:sldId id="507" r:id="rId7"/>
    <p:sldId id="476" r:id="rId8"/>
    <p:sldId id="472" r:id="rId9"/>
    <p:sldId id="477" r:id="rId10"/>
    <p:sldId id="541" r:id="rId11"/>
    <p:sldId id="542" r:id="rId12"/>
    <p:sldId id="523" r:id="rId13"/>
    <p:sldId id="550" r:id="rId14"/>
    <p:sldId id="522" r:id="rId15"/>
    <p:sldId id="505" r:id="rId16"/>
    <p:sldId id="552" r:id="rId17"/>
    <p:sldId id="553" r:id="rId18"/>
    <p:sldId id="527" r:id="rId19"/>
    <p:sldId id="544" r:id="rId20"/>
    <p:sldId id="546" r:id="rId21"/>
    <p:sldId id="509" r:id="rId22"/>
  </p:sldIdLst>
  <p:sldSz cx="10287000" cy="6858000" type="35mm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i="1" kern="1200">
        <a:solidFill>
          <a:schemeClr val="hlink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F10101"/>
    <a:srgbClr val="D6B700"/>
    <a:srgbClr val="BFA537"/>
    <a:srgbClr val="CC9900"/>
    <a:srgbClr val="DEA400"/>
    <a:srgbClr val="CC3300"/>
    <a:srgbClr val="FD8135"/>
    <a:srgbClr val="FE8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70588" autoAdjust="0"/>
  </p:normalViewPr>
  <p:slideViewPr>
    <p:cSldViewPr snapToGrid="0">
      <p:cViewPr varScale="1">
        <p:scale>
          <a:sx n="48" d="100"/>
          <a:sy n="48" d="100"/>
        </p:scale>
        <p:origin x="1636" y="2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529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88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20% readmission</a:t>
            </a:r>
            <a:r>
              <a:rPr lang="en-US" baseline="0" dirty="0"/>
              <a:t>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9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Discuss Pulmonary consult failure:  Really good idea to act as the Navigator</a:t>
            </a:r>
            <a:r>
              <a:rPr lang="en-US" baseline="0" dirty="0"/>
              <a:t> and advocate/coordinate all follow up appointments and pulmonary rehab referrals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4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First 6 months of Discharge clinic:  9 patients</a:t>
            </a:r>
          </a:p>
          <a:p>
            <a:r>
              <a:rPr lang="en-US" dirty="0"/>
              <a:t>Made adjustments with HUB and COPD discharge</a:t>
            </a:r>
            <a:r>
              <a:rPr lang="en-US" baseline="0" dirty="0"/>
              <a:t> language</a:t>
            </a:r>
          </a:p>
          <a:p>
            <a:r>
              <a:rPr lang="en-US" baseline="0" dirty="0"/>
              <a:t>Next 6 months: 15 seen of 29 scheduled at discharge</a:t>
            </a:r>
          </a:p>
          <a:p>
            <a:r>
              <a:rPr lang="en-US" baseline="0" dirty="0"/>
              <a:t>Next 6 months: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6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45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95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5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1450" y="1752600"/>
            <a:ext cx="90297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14350" y="3810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43050" y="1981200"/>
            <a:ext cx="7200900" cy="3657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428625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2484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15250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C30CFF48-605C-4447-8829-606AE3D5A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2B9EC-C6BE-44E9-8418-D36F8E7EB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0938" y="266700"/>
            <a:ext cx="2357437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66700"/>
            <a:ext cx="6919913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5D1BB-BFD4-4C6D-B5C4-6CBE738EA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66700"/>
            <a:ext cx="874395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63638" y="1676400"/>
            <a:ext cx="4270375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6413" y="1676400"/>
            <a:ext cx="427196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5" y="61722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4725" y="61722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5250" y="61722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4261BED7-B44E-4523-A9F8-29E155B31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66700"/>
            <a:ext cx="874395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3638" y="1676400"/>
            <a:ext cx="42703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586413" y="1676400"/>
            <a:ext cx="4271962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8625" y="61722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4725" y="61722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5250" y="61722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EBA95310-BBB8-449B-816A-633C08849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66700"/>
            <a:ext cx="874395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63638" y="1676400"/>
            <a:ext cx="869473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8625" y="61722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725" y="61722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5250" y="61722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4D44488E-8665-4FF4-BDF7-4A1D6395D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C1914-F7C6-4519-9FA5-4095BD1D9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D8395-1FE1-478B-ADC6-D5C94F4EA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3638" y="1676400"/>
            <a:ext cx="42703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6413" y="1676400"/>
            <a:ext cx="42719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3D900-46F6-4661-91BE-3DB6889CF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2E806-EC5C-41FF-BFD7-38E0CDF83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E0212-5DB1-4C27-9E27-85557EF57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BAC10-4DA8-4F01-9C0B-C1A38BCCA1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F9F59-871E-4078-AD4C-53ECE7ADB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F2CBC-354D-41D9-B04F-2B21E918A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90297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66700"/>
            <a:ext cx="8743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3638" y="1676400"/>
            <a:ext cx="86947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8625" y="61722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1722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5250" y="61722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i="0">
                <a:solidFill>
                  <a:schemeClr val="tx1"/>
                </a:solidFill>
              </a:defRPr>
            </a:lvl1pPr>
          </a:lstStyle>
          <a:p>
            <a:fld id="{0534D16A-BF1A-4DD2-86D4-421B49F02C9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1" y="498631"/>
            <a:ext cx="9829799" cy="1143000"/>
          </a:xfrm>
        </p:spPr>
        <p:txBody>
          <a:bodyPr/>
          <a:lstStyle/>
          <a:p>
            <a:pPr algn="ctr"/>
            <a:r>
              <a:rPr lang="en-US" sz="3600" dirty="0"/>
              <a:t>30 Day COPD Readmission Summit: </a:t>
            </a:r>
            <a:br>
              <a:rPr lang="en-US" sz="3600" dirty="0"/>
            </a:br>
            <a:r>
              <a:rPr lang="en-US" sz="3600" dirty="0"/>
              <a:t>The Duke Health Care System Model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174" y="2933700"/>
            <a:ext cx="7659974" cy="3492500"/>
          </a:xfrm>
        </p:spPr>
        <p:txBody>
          <a:bodyPr/>
          <a:lstStyle/>
          <a:p>
            <a:r>
              <a:rPr lang="en-US" dirty="0"/>
              <a:t>Timothy Scialla MD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Duke Medicine</a:t>
            </a:r>
          </a:p>
          <a:p>
            <a:r>
              <a:rPr lang="en-US" dirty="0"/>
              <a:t>Division of Pulmonary and Critical Care</a:t>
            </a:r>
          </a:p>
          <a:p>
            <a:r>
              <a:rPr lang="en-US" dirty="0"/>
              <a:t>August 31,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COPD Navigator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679270" y="1676400"/>
            <a:ext cx="9444444" cy="4114800"/>
          </a:xfrm>
        </p:spPr>
        <p:txBody>
          <a:bodyPr>
            <a:noAutofit/>
          </a:bodyPr>
          <a:lstStyle/>
          <a:p>
            <a:r>
              <a:rPr lang="en-US" sz="2800" dirty="0"/>
              <a:t>Focus on patient assessment and education</a:t>
            </a:r>
          </a:p>
          <a:p>
            <a:pPr lvl="1"/>
            <a:r>
              <a:rPr lang="en-US" dirty="0"/>
              <a:t>Self-care</a:t>
            </a:r>
          </a:p>
          <a:p>
            <a:pPr lvl="1"/>
            <a:r>
              <a:rPr lang="en-US" dirty="0"/>
              <a:t>Medications</a:t>
            </a:r>
          </a:p>
          <a:p>
            <a:pPr lvl="1"/>
            <a:r>
              <a:rPr lang="en-US" dirty="0"/>
              <a:t>Need for oxygen or NIV</a:t>
            </a:r>
          </a:p>
          <a:p>
            <a:pPr lvl="1"/>
            <a:r>
              <a:rPr lang="en-US" dirty="0"/>
              <a:t>Smoking Cessation</a:t>
            </a:r>
          </a:p>
          <a:p>
            <a:pPr lvl="1"/>
            <a:r>
              <a:rPr lang="en-US" dirty="0"/>
              <a:t>Follow-up </a:t>
            </a:r>
          </a:p>
          <a:p>
            <a:r>
              <a:rPr lang="en-US" sz="2800" dirty="0"/>
              <a:t>Interface with Primary Team and Home Health</a:t>
            </a:r>
          </a:p>
          <a:p>
            <a:r>
              <a:rPr lang="en-US" sz="2800" dirty="0"/>
              <a:t>Patient advocate and coach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98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Re-admission Navigator vs the field</a:t>
            </a:r>
            <a:br>
              <a:rPr lang="en-US" sz="4000" dirty="0"/>
            </a:br>
            <a:r>
              <a:rPr lang="en-US" sz="4000" dirty="0"/>
              <a:t>Fiscal Year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80860"/>
              </p:ext>
            </p:extLst>
          </p:nvPr>
        </p:nvGraphicFramePr>
        <p:xfrm>
          <a:off x="854440" y="1606058"/>
          <a:ext cx="8784236" cy="321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916">
                  <a:extLst>
                    <a:ext uri="{9D8B030D-6E8A-4147-A177-3AD203B41FA5}">
                      <a16:colId xmlns:a16="http://schemas.microsoft.com/office/drawing/2014/main" val="1727881459"/>
                    </a:ext>
                  </a:extLst>
                </a:gridCol>
                <a:gridCol w="1813810">
                  <a:extLst>
                    <a:ext uri="{9D8B030D-6E8A-4147-A177-3AD203B41FA5}">
                      <a16:colId xmlns:a16="http://schemas.microsoft.com/office/drawing/2014/main" val="159508697"/>
                    </a:ext>
                  </a:extLst>
                </a:gridCol>
                <a:gridCol w="3332510">
                  <a:extLst>
                    <a:ext uri="{9D8B030D-6E8A-4147-A177-3AD203B41FA5}">
                      <a16:colId xmlns:a16="http://schemas.microsoft.com/office/drawing/2014/main" val="2960530758"/>
                    </a:ext>
                  </a:extLst>
                </a:gridCol>
              </a:tblGrid>
              <a:tr h="816582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30-day readmissions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298747"/>
                  </a:ext>
                </a:extLst>
              </a:tr>
              <a:tr h="87519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DUH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w/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COPD Navigator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(12.7%)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47987"/>
                  </a:ext>
                </a:extLst>
              </a:tr>
              <a:tr h="490077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DUH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w/o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No Navigator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201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(15%)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92599"/>
                  </a:ext>
                </a:extLst>
              </a:tr>
              <a:tr h="51230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DRAH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270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41 (15%)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569390"/>
                  </a:ext>
                </a:extLst>
              </a:tr>
              <a:tr h="52465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DRH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392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90 (11.7%)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38852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82796"/>
              </p:ext>
            </p:extLst>
          </p:nvPr>
        </p:nvGraphicFramePr>
        <p:xfrm>
          <a:off x="11587397" y="32378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5703933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03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23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DUH ER experience: AECOPD</a:t>
            </a:r>
          </a:p>
        </p:txBody>
      </p:sp>
      <p:pic>
        <p:nvPicPr>
          <p:cNvPr id="5123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06" y="1868556"/>
            <a:ext cx="9797141" cy="364434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816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CEU COPD Disposition 2017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726" y="1966990"/>
            <a:ext cx="8883608" cy="444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6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266700"/>
            <a:ext cx="9599795" cy="1104900"/>
          </a:xfrm>
        </p:spPr>
        <p:txBody>
          <a:bodyPr/>
          <a:lstStyle/>
          <a:p>
            <a:r>
              <a:rPr lang="en-US" dirty="0"/>
              <a:t>ER essentially equals re-admission</a:t>
            </a:r>
            <a:br>
              <a:rPr lang="en-US" dirty="0"/>
            </a:br>
            <a:r>
              <a:rPr lang="en-US" sz="2800" dirty="0" err="1"/>
              <a:t>Rezaee</a:t>
            </a:r>
            <a:r>
              <a:rPr lang="en-US" sz="2800" dirty="0"/>
              <a:t> et al.  International Journal of COPD. 2018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8313" y="1524001"/>
            <a:ext cx="5764696" cy="50290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04452" y="2941983"/>
            <a:ext cx="157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>
                <a:solidFill>
                  <a:srgbClr val="000000"/>
                </a:solidFill>
                <a:latin typeface="+mj-lt"/>
              </a:rPr>
              <a:t>82%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04452" y="4652352"/>
            <a:ext cx="1577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>
                <a:solidFill>
                  <a:srgbClr val="000000"/>
                </a:solidFill>
                <a:latin typeface="+mj-lt"/>
              </a:rPr>
              <a:t>91%</a:t>
            </a:r>
          </a:p>
        </p:txBody>
      </p:sp>
    </p:spTree>
    <p:extLst>
      <p:ext uri="{BB962C8B-B14F-4D97-AF65-F5344CB8AC3E}">
        <p14:creationId xmlns:p14="http://schemas.microsoft.com/office/powerpoint/2010/main" val="2136881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676400"/>
            <a:ext cx="9766936" cy="4114800"/>
          </a:xfrm>
        </p:spPr>
        <p:txBody>
          <a:bodyPr/>
          <a:lstStyle/>
          <a:p>
            <a:r>
              <a:rPr lang="en-US" dirty="0"/>
              <a:t>Better understand ER workflow for COPD patients</a:t>
            </a:r>
          </a:p>
          <a:p>
            <a:r>
              <a:rPr lang="en-US" dirty="0"/>
              <a:t>Better way to identify AECOPD on index admission</a:t>
            </a:r>
          </a:p>
          <a:p>
            <a:r>
              <a:rPr lang="en-US" dirty="0"/>
              <a:t>Risk tool for “high risk” patients (PEARL score?)</a:t>
            </a:r>
          </a:p>
          <a:p>
            <a:r>
              <a:rPr lang="en-US" dirty="0"/>
              <a:t>Confirm COPD with spirometry (? discharge day)</a:t>
            </a:r>
          </a:p>
          <a:p>
            <a:r>
              <a:rPr lang="en-US" dirty="0"/>
              <a:t>Make EPIC our friend not our enemy</a:t>
            </a:r>
          </a:p>
          <a:p>
            <a:r>
              <a:rPr lang="en-US" dirty="0"/>
              <a:t>Broaden COPD navigator role </a:t>
            </a:r>
            <a:r>
              <a:rPr lang="en-US" sz="2800" dirty="0"/>
              <a:t>(inpatient + outpatient)</a:t>
            </a:r>
          </a:p>
          <a:p>
            <a:r>
              <a:rPr lang="en-US" dirty="0"/>
              <a:t>COPD discharge clinic: Recruit for clinical trials</a:t>
            </a:r>
          </a:p>
          <a:p>
            <a:r>
              <a:rPr lang="en-US" dirty="0"/>
              <a:t>Does any of this actually matter? </a:t>
            </a:r>
          </a:p>
        </p:txBody>
      </p:sp>
    </p:spTree>
    <p:extLst>
      <p:ext uri="{BB962C8B-B14F-4D97-AF65-F5344CB8AC3E}">
        <p14:creationId xmlns:p14="http://schemas.microsoft.com/office/powerpoint/2010/main" val="371045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Bundled Payments for Care Improvement: “Value-based care?”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0469" y="1804987"/>
            <a:ext cx="8601075" cy="3857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8661" y="5950226"/>
            <a:ext cx="6679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latin typeface="+mn-lt"/>
              </a:rPr>
              <a:t>Bhatt et al. Ann Am </a:t>
            </a:r>
            <a:r>
              <a:rPr lang="en-US" sz="2400" b="0" i="0" dirty="0" err="1">
                <a:solidFill>
                  <a:schemeClr val="tx1"/>
                </a:solidFill>
                <a:latin typeface="+mn-lt"/>
              </a:rPr>
              <a:t>Thorac</a:t>
            </a:r>
            <a:r>
              <a:rPr lang="en-US" sz="2400" b="0" i="0" dirty="0">
                <a:solidFill>
                  <a:schemeClr val="tx1"/>
                </a:solidFill>
                <a:latin typeface="+mn-lt"/>
              </a:rPr>
              <a:t> Soc. 2017</a:t>
            </a:r>
          </a:p>
        </p:txBody>
      </p:sp>
    </p:spTree>
    <p:extLst>
      <p:ext uri="{BB962C8B-B14F-4D97-AF65-F5344CB8AC3E}">
        <p14:creationId xmlns:p14="http://schemas.microsoft.com/office/powerpoint/2010/main" val="3889566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BPCI gets better care?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187" r="1478" b="5116"/>
          <a:stretch/>
        </p:blipFill>
        <p:spPr>
          <a:xfrm>
            <a:off x="157928" y="1653208"/>
            <a:ext cx="9714942" cy="355158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927" y="5204790"/>
          <a:ext cx="971494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9191">
                  <a:extLst>
                    <a:ext uri="{9D8B030D-6E8A-4147-A177-3AD203B41FA5}">
                      <a16:colId xmlns:a16="http://schemas.microsoft.com/office/drawing/2014/main" val="3208246017"/>
                    </a:ext>
                  </a:extLst>
                </a:gridCol>
                <a:gridCol w="1871978">
                  <a:extLst>
                    <a:ext uri="{9D8B030D-6E8A-4147-A177-3AD203B41FA5}">
                      <a16:colId xmlns:a16="http://schemas.microsoft.com/office/drawing/2014/main" val="1143515269"/>
                    </a:ext>
                  </a:extLst>
                </a:gridCol>
                <a:gridCol w="1974573">
                  <a:extLst>
                    <a:ext uri="{9D8B030D-6E8A-4147-A177-3AD203B41FA5}">
                      <a16:colId xmlns:a16="http://schemas.microsoft.com/office/drawing/2014/main" val="1277683965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2996386981"/>
                    </a:ext>
                  </a:extLst>
                </a:gridCol>
              </a:tblGrid>
              <a:tr h="33064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30-day all-cause readmissions (%)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15.4%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17.4%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0.711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969607"/>
                  </a:ext>
                </a:extLst>
              </a:tr>
              <a:tr h="33064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90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-day all-cause readmission (%)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26.9%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33.9%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0.224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827318"/>
                  </a:ext>
                </a:extLst>
              </a:tr>
              <a:tr h="330642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Time to first admission (days)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239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0.101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649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27030" y="6396335"/>
            <a:ext cx="5759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chemeClr val="tx1"/>
                </a:solidFill>
                <a:latin typeface="+mn-lt"/>
              </a:rPr>
              <a:t>Bhatt et al. Ann Am </a:t>
            </a:r>
            <a:r>
              <a:rPr lang="en-US" sz="2000" b="0" i="0" dirty="0" err="1">
                <a:solidFill>
                  <a:schemeClr val="tx1"/>
                </a:solidFill>
                <a:latin typeface="+mn-lt"/>
              </a:rPr>
              <a:t>Thorac</a:t>
            </a:r>
            <a:r>
              <a:rPr lang="en-US" sz="2000" b="0" i="0" dirty="0">
                <a:solidFill>
                  <a:schemeClr val="tx1"/>
                </a:solidFill>
                <a:latin typeface="+mn-lt"/>
              </a:rPr>
              <a:t> Soc. 2017</a:t>
            </a:r>
          </a:p>
        </p:txBody>
      </p:sp>
    </p:spTree>
    <p:extLst>
      <p:ext uri="{BB962C8B-B14F-4D97-AF65-F5344CB8AC3E}">
        <p14:creationId xmlns:p14="http://schemas.microsoft.com/office/powerpoint/2010/main" val="19764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 year after hospitalization for AECOPD (death far too common)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222740"/>
              </p:ext>
            </p:extLst>
          </p:nvPr>
        </p:nvGraphicFramePr>
        <p:xfrm>
          <a:off x="584615" y="1589611"/>
          <a:ext cx="9153996" cy="478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498">
                  <a:extLst>
                    <a:ext uri="{9D8B030D-6E8A-4147-A177-3AD203B41FA5}">
                      <a16:colId xmlns:a16="http://schemas.microsoft.com/office/drawing/2014/main" val="3918335587"/>
                    </a:ext>
                  </a:extLst>
                </a:gridCol>
                <a:gridCol w="1981661">
                  <a:extLst>
                    <a:ext uri="{9D8B030D-6E8A-4147-A177-3AD203B41FA5}">
                      <a16:colId xmlns:a16="http://schemas.microsoft.com/office/drawing/2014/main" val="30558088"/>
                    </a:ext>
                  </a:extLst>
                </a:gridCol>
                <a:gridCol w="1674823">
                  <a:extLst>
                    <a:ext uri="{9D8B030D-6E8A-4147-A177-3AD203B41FA5}">
                      <a16:colId xmlns:a16="http://schemas.microsoft.com/office/drawing/2014/main" val="1389968098"/>
                    </a:ext>
                  </a:extLst>
                </a:gridCol>
                <a:gridCol w="1432690">
                  <a:extLst>
                    <a:ext uri="{9D8B030D-6E8A-4147-A177-3AD203B41FA5}">
                      <a16:colId xmlns:a16="http://schemas.microsoft.com/office/drawing/2014/main" val="3276131188"/>
                    </a:ext>
                  </a:extLst>
                </a:gridCol>
                <a:gridCol w="1776324">
                  <a:extLst>
                    <a:ext uri="{9D8B030D-6E8A-4147-A177-3AD203B41FA5}">
                      <a16:colId xmlns:a16="http://schemas.microsoft.com/office/drawing/2014/main" val="733093756"/>
                    </a:ext>
                  </a:extLst>
                </a:gridCol>
              </a:tblGrid>
              <a:tr h="658435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Death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794117"/>
                  </a:ext>
                </a:extLst>
              </a:tr>
              <a:tr h="112404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Characteristic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N=1,283,069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No ventilator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%n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NIV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%n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Invasive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%n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093368"/>
                  </a:ext>
                </a:extLst>
              </a:tr>
              <a:tr h="181575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Comorbidities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CHF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OSA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Diabetes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37.4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13.1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39.5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36.4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12.1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38.9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46.6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26.7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45.0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47.0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17.1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45.7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714457"/>
                  </a:ext>
                </a:extLst>
              </a:tr>
              <a:tr h="101808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1-year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 mortality rate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26.2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24.4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41.8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45.7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31794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1390" y="6362974"/>
            <a:ext cx="4785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 err="1">
                <a:solidFill>
                  <a:schemeClr val="tx1"/>
                </a:solidFill>
                <a:latin typeface="+mj-lt"/>
              </a:rPr>
              <a:t>Lindenauer</a:t>
            </a:r>
            <a:r>
              <a:rPr lang="en-US" sz="2400" b="0" i="0" dirty="0">
                <a:solidFill>
                  <a:schemeClr val="tx1"/>
                </a:solidFill>
                <a:latin typeface="+mj-lt"/>
              </a:rPr>
              <a:t> et al.  AJRCCM. 2018</a:t>
            </a:r>
          </a:p>
        </p:txBody>
      </p:sp>
    </p:spTree>
    <p:extLst>
      <p:ext uri="{BB962C8B-B14F-4D97-AF65-F5344CB8AC3E}">
        <p14:creationId xmlns:p14="http://schemas.microsoft.com/office/powerpoint/2010/main" val="3758382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266700"/>
            <a:ext cx="9270011" cy="1104900"/>
          </a:xfrm>
        </p:spPr>
        <p:txBody>
          <a:bodyPr/>
          <a:lstStyle/>
          <a:p>
            <a:r>
              <a:rPr lang="en-US" dirty="0"/>
              <a:t>Never let a good crisis go to waste.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COPD Center of Excellence</a:t>
            </a:r>
          </a:p>
          <a:p>
            <a:r>
              <a:rPr lang="en-US" dirty="0"/>
              <a:t>Multidisciplinary opportunities</a:t>
            </a:r>
          </a:p>
          <a:p>
            <a:r>
              <a:rPr lang="en-US" dirty="0"/>
              <a:t>Personalized treatments for our patients</a:t>
            </a:r>
          </a:p>
          <a:p>
            <a:r>
              <a:rPr lang="en-US" dirty="0"/>
              <a:t>Opportunities for clinical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9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 disclosure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Principle investigator for on-site clinical research trials sponsored by:</a:t>
            </a:r>
          </a:p>
          <a:p>
            <a:r>
              <a:rPr lang="en-US" dirty="0"/>
              <a:t>GSK</a:t>
            </a:r>
          </a:p>
          <a:p>
            <a:r>
              <a:rPr lang="en-US" dirty="0"/>
              <a:t>AstraZeneca</a:t>
            </a:r>
          </a:p>
          <a:p>
            <a:r>
              <a:rPr lang="en-US" dirty="0"/>
              <a:t>Sanofi</a:t>
            </a:r>
          </a:p>
          <a:p>
            <a:r>
              <a:rPr lang="en-US" dirty="0"/>
              <a:t>NHLBI</a:t>
            </a:r>
          </a:p>
          <a:p>
            <a:pPr marL="0" indent="0">
              <a:buNone/>
            </a:pPr>
            <a:r>
              <a:rPr lang="en-US" dirty="0"/>
              <a:t>CME speaker for </a:t>
            </a:r>
            <a:r>
              <a:rPr lang="en-US" dirty="0" err="1"/>
              <a:t>Pri</a:t>
            </a:r>
            <a:r>
              <a:rPr lang="en-US" dirty="0"/>
              <a:t>-Med</a:t>
            </a:r>
          </a:p>
        </p:txBody>
      </p:sp>
    </p:spTree>
    <p:extLst>
      <p:ext uri="{BB962C8B-B14F-4D97-AF65-F5344CB8AC3E}">
        <p14:creationId xmlns:p14="http://schemas.microsoft.com/office/powerpoint/2010/main" val="1721624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talent of colleagues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90" y="1631430"/>
            <a:ext cx="8649323" cy="3780020"/>
          </a:xfrm>
        </p:spPr>
        <p:txBody>
          <a:bodyPr/>
          <a:lstStyle/>
          <a:p>
            <a:r>
              <a:rPr lang="en-US" sz="2800" dirty="0"/>
              <a:t>Respiratory therapy</a:t>
            </a:r>
          </a:p>
          <a:p>
            <a:pPr lvl="1"/>
            <a:r>
              <a:rPr lang="en-US" sz="2400" dirty="0"/>
              <a:t>Oxygen titration/personalized oxygen prescriptions</a:t>
            </a:r>
          </a:p>
          <a:p>
            <a:pPr lvl="1"/>
            <a:r>
              <a:rPr lang="en-US" sz="2400" dirty="0"/>
              <a:t>Inhaler teaching</a:t>
            </a:r>
          </a:p>
          <a:p>
            <a:pPr lvl="1"/>
            <a:r>
              <a:rPr lang="en-US" sz="2400" dirty="0"/>
              <a:t>Inhaler vs nebulized therapy</a:t>
            </a:r>
          </a:p>
          <a:p>
            <a:r>
              <a:rPr lang="en-US" sz="2800" dirty="0"/>
              <a:t>Pulmonary rehabilitation</a:t>
            </a:r>
          </a:p>
          <a:p>
            <a:pPr lvl="1"/>
            <a:r>
              <a:rPr lang="en-US" sz="2400" dirty="0"/>
              <a:t> Innovative training programs/flexible schedule</a:t>
            </a:r>
          </a:p>
          <a:p>
            <a:pPr lvl="1"/>
            <a:r>
              <a:rPr lang="en-US" sz="2400" dirty="0"/>
              <a:t>Graduate program for Advanced COPD patients</a:t>
            </a:r>
          </a:p>
          <a:p>
            <a:r>
              <a:rPr lang="en-US" sz="2800" dirty="0"/>
              <a:t>Novel Imaging</a:t>
            </a:r>
          </a:p>
          <a:p>
            <a:pPr lvl="1"/>
            <a:r>
              <a:rPr lang="en-US" sz="2400" dirty="0"/>
              <a:t>CT</a:t>
            </a:r>
          </a:p>
          <a:p>
            <a:pPr lvl="1"/>
            <a:r>
              <a:rPr lang="en-US" sz="2400" dirty="0"/>
              <a:t>MRI</a:t>
            </a:r>
          </a:p>
          <a:p>
            <a:r>
              <a:rPr lang="en-US" sz="2800" dirty="0"/>
              <a:t>Non-Invasive ventilation in </a:t>
            </a:r>
            <a:r>
              <a:rPr lang="en-US" sz="2800" dirty="0" err="1"/>
              <a:t>Hypercarbic</a:t>
            </a:r>
            <a:r>
              <a:rPr lang="en-US" sz="2800" dirty="0"/>
              <a:t> COPD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4106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5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abound!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346" y="1628605"/>
            <a:ext cx="8694737" cy="4114800"/>
          </a:xfrm>
        </p:spPr>
        <p:txBody>
          <a:bodyPr/>
          <a:lstStyle/>
          <a:p>
            <a:r>
              <a:rPr lang="en-US" sz="2800" dirty="0"/>
              <a:t>? Identify target population while in hospital</a:t>
            </a:r>
          </a:p>
          <a:p>
            <a:r>
              <a:rPr lang="en-US" sz="2800" dirty="0"/>
              <a:t>Current state</a:t>
            </a:r>
          </a:p>
          <a:p>
            <a:pPr lvl="1"/>
            <a:r>
              <a:rPr lang="en-US" sz="2400" dirty="0"/>
              <a:t>Inaccurate hospital problem lists</a:t>
            </a:r>
          </a:p>
          <a:p>
            <a:pPr lvl="1"/>
            <a:r>
              <a:rPr lang="en-US" sz="2400" dirty="0"/>
              <a:t>Multiple co-morbid conditions</a:t>
            </a:r>
          </a:p>
          <a:p>
            <a:pPr lvl="1"/>
            <a:r>
              <a:rPr lang="en-US" sz="2400" dirty="0"/>
              <a:t>Unknown pulmonary function</a:t>
            </a:r>
          </a:p>
          <a:p>
            <a:pPr lvl="1"/>
            <a:r>
              <a:rPr lang="en-US" sz="2400" dirty="0"/>
              <a:t>Readmission rate (20%): Correlate w/ quality?</a:t>
            </a:r>
          </a:p>
          <a:p>
            <a:pPr lvl="1"/>
            <a:r>
              <a:rPr lang="en-US" sz="2400" dirty="0"/>
              <a:t>Administrative discharge diagnosis &gt; </a:t>
            </a:r>
            <a:r>
              <a:rPr lang="en-US" sz="2000" dirty="0"/>
              <a:t>Clinical diagnosis</a:t>
            </a:r>
            <a:endParaRPr lang="en-US" sz="2400" dirty="0"/>
          </a:p>
          <a:p>
            <a:pPr lvl="2"/>
            <a:r>
              <a:rPr lang="en-US" dirty="0"/>
              <a:t>20% discordance </a:t>
            </a:r>
          </a:p>
          <a:p>
            <a:r>
              <a:rPr lang="en-US" sz="2800" dirty="0"/>
              <a:t>Ideal state</a:t>
            </a:r>
          </a:p>
          <a:p>
            <a:pPr lvl="1"/>
            <a:r>
              <a:rPr lang="en-US" dirty="0"/>
              <a:t>Rapid identification of “at-risk” COPD population</a:t>
            </a:r>
          </a:p>
          <a:p>
            <a:pPr lvl="1"/>
            <a:r>
              <a:rPr lang="en-US" dirty="0"/>
              <a:t>Evidence-based focused interventions</a:t>
            </a:r>
          </a:p>
        </p:txBody>
      </p:sp>
    </p:spTree>
    <p:extLst>
      <p:ext uri="{BB962C8B-B14F-4D97-AF65-F5344CB8AC3E}">
        <p14:creationId xmlns:p14="http://schemas.microsoft.com/office/powerpoint/2010/main" val="27634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 9/10 Madness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/>
              <a:t>“Do you feel more like a 490 or a 428?  How about a J42._ J43._, or a J43._?”</a:t>
            </a:r>
          </a:p>
        </p:txBody>
      </p:sp>
    </p:spTree>
    <p:extLst>
      <p:ext uri="{BB962C8B-B14F-4D97-AF65-F5344CB8AC3E}">
        <p14:creationId xmlns:p14="http://schemas.microsoft.com/office/powerpoint/2010/main" val="405906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COPD admission 2011-2012 </a:t>
            </a:r>
            <a:r>
              <a:rPr lang="en-US" sz="3200" dirty="0"/>
              <a:t>N</a:t>
            </a:r>
            <a:r>
              <a:rPr lang="en-US" sz="2800" dirty="0"/>
              <a:t>guyen et al.  Annals ATS.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11607"/>
              </p:ext>
            </p:extLst>
          </p:nvPr>
        </p:nvGraphicFramePr>
        <p:xfrm>
          <a:off x="428624" y="1676400"/>
          <a:ext cx="9643030" cy="428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606">
                  <a:extLst>
                    <a:ext uri="{9D8B030D-6E8A-4147-A177-3AD203B41FA5}">
                      <a16:colId xmlns:a16="http://schemas.microsoft.com/office/drawing/2014/main" val="611296540"/>
                    </a:ext>
                  </a:extLst>
                </a:gridCol>
                <a:gridCol w="1928606">
                  <a:extLst>
                    <a:ext uri="{9D8B030D-6E8A-4147-A177-3AD203B41FA5}">
                      <a16:colId xmlns:a16="http://schemas.microsoft.com/office/drawing/2014/main" val="2244541452"/>
                    </a:ext>
                  </a:extLst>
                </a:gridCol>
                <a:gridCol w="1928606">
                  <a:extLst>
                    <a:ext uri="{9D8B030D-6E8A-4147-A177-3AD203B41FA5}">
                      <a16:colId xmlns:a16="http://schemas.microsoft.com/office/drawing/2014/main" val="3500912130"/>
                    </a:ext>
                  </a:extLst>
                </a:gridCol>
                <a:gridCol w="1928606">
                  <a:extLst>
                    <a:ext uri="{9D8B030D-6E8A-4147-A177-3AD203B41FA5}">
                      <a16:colId xmlns:a16="http://schemas.microsoft.com/office/drawing/2014/main" val="3042697201"/>
                    </a:ext>
                  </a:extLst>
                </a:gridCol>
                <a:gridCol w="1928606">
                  <a:extLst>
                    <a:ext uri="{9D8B030D-6E8A-4147-A177-3AD203B41FA5}">
                      <a16:colId xmlns:a16="http://schemas.microsoft.com/office/drawing/2014/main" val="1110267933"/>
                    </a:ext>
                  </a:extLst>
                </a:gridCol>
              </a:tblGrid>
              <a:tr h="4928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FEV 1%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pred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30-Day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Readmission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Total Index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(N= 4596)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 value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19196"/>
                  </a:ext>
                </a:extLst>
              </a:tr>
              <a:tr h="836925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(n= 3653)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Yes (n= 941)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544130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0.70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1655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GOLD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307 (8%)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69 (7%)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376 (8%)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883881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GOLD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879 (24%)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235 (25%)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1114 (24%)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67944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GOLD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588 (16%)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157 (17%)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745 (16%)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18539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GOLD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202 (6%)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52 (6%)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254 (6%)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24384"/>
                  </a:ext>
                </a:extLst>
              </a:tr>
              <a:tr h="4928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Missing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1677 (46%)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430 (46%)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2107 (46%)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65378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8625" y="6202017"/>
            <a:ext cx="8945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chemeClr val="tx1"/>
                </a:solidFill>
                <a:latin typeface="+mj-lt"/>
              </a:rPr>
              <a:t>14 medical centers Southern California (Kaiser Permanente)</a:t>
            </a:r>
          </a:p>
        </p:txBody>
      </p:sp>
    </p:spTree>
    <p:extLst>
      <p:ext uri="{BB962C8B-B14F-4D97-AF65-F5344CB8AC3E}">
        <p14:creationId xmlns:p14="http://schemas.microsoft.com/office/powerpoint/2010/main" val="421084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14" y="358140"/>
            <a:ext cx="8743950" cy="1104900"/>
          </a:xfrm>
        </p:spPr>
        <p:txBody>
          <a:bodyPr/>
          <a:lstStyle/>
          <a:p>
            <a:r>
              <a:rPr lang="en-US" dirty="0"/>
              <a:t>What are the proven interventions to decrease 30-day readmissions?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0287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7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225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4" y="1519644"/>
            <a:ext cx="9457508" cy="3914504"/>
          </a:xfrm>
        </p:spPr>
        <p:txBody>
          <a:bodyPr/>
          <a:lstStyle/>
          <a:p>
            <a:r>
              <a:rPr lang="en-US" sz="2800" dirty="0"/>
              <a:t>2014-2015: </a:t>
            </a:r>
          </a:p>
          <a:p>
            <a:pPr lvl="1"/>
            <a:r>
              <a:rPr lang="en-US" dirty="0"/>
              <a:t>Inpatient Management (↓ cost ↓LOS)</a:t>
            </a:r>
          </a:p>
          <a:p>
            <a:pPr lvl="2"/>
            <a:r>
              <a:rPr lang="en-US" sz="2800" dirty="0"/>
              <a:t>COPD admission </a:t>
            </a:r>
            <a:r>
              <a:rPr lang="en-US" sz="2800" dirty="0" err="1"/>
              <a:t>orderset</a:t>
            </a:r>
            <a:endParaRPr lang="en-US" sz="2800" dirty="0"/>
          </a:p>
          <a:p>
            <a:pPr lvl="2"/>
            <a:r>
              <a:rPr lang="en-US" sz="2800" dirty="0"/>
              <a:t>Pulmonary consults for AECOPD (Navigator)</a:t>
            </a:r>
          </a:p>
          <a:p>
            <a:r>
              <a:rPr lang="en-US" sz="2800" dirty="0"/>
              <a:t>2016-2018:</a:t>
            </a:r>
          </a:p>
          <a:p>
            <a:pPr lvl="1"/>
            <a:r>
              <a:rPr lang="en-US" dirty="0"/>
              <a:t>Focus on transitions of care</a:t>
            </a:r>
          </a:p>
          <a:p>
            <a:pPr lvl="1"/>
            <a:r>
              <a:rPr lang="en-US" dirty="0"/>
              <a:t>Admission/Hospitalization/Discharge/Post Acute Care</a:t>
            </a:r>
          </a:p>
          <a:p>
            <a:pPr lvl="1"/>
            <a:r>
              <a:rPr lang="en-US" dirty="0"/>
              <a:t>COPD Navigator at DUH (August 2016)</a:t>
            </a:r>
          </a:p>
          <a:p>
            <a:pPr lvl="1"/>
            <a:r>
              <a:rPr lang="en-US" dirty="0"/>
              <a:t>COPD discharge clinic</a:t>
            </a:r>
          </a:p>
          <a:p>
            <a:pPr lvl="1"/>
            <a:r>
              <a:rPr lang="en-US" dirty="0"/>
              <a:t>Smoking Cessation Work Flow</a:t>
            </a:r>
          </a:p>
          <a:p>
            <a:pPr lvl="2"/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Current Practices at Duke Health</a:t>
            </a:r>
            <a:br>
              <a:rPr lang="en-US" sz="3600" dirty="0"/>
            </a:br>
            <a:r>
              <a:rPr lang="en-US" sz="3600" dirty="0"/>
              <a:t>Timeline:  COPD Care Redesign Team</a:t>
            </a:r>
          </a:p>
        </p:txBody>
      </p:sp>
    </p:spTree>
    <p:extLst>
      <p:ext uri="{BB962C8B-B14F-4D97-AF65-F5344CB8AC3E}">
        <p14:creationId xmlns:p14="http://schemas.microsoft.com/office/powerpoint/2010/main" val="80384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COPD </a:t>
            </a:r>
            <a:r>
              <a:rPr lang="en-US" dirty="0" err="1"/>
              <a:t>Orderset</a:t>
            </a:r>
            <a:r>
              <a:rPr lang="en-US" dirty="0"/>
              <a:t> Usage Trend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6789"/>
            <a:ext cx="10084904" cy="377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8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COPD discharge clinic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15146"/>
              </p:ext>
            </p:extLst>
          </p:nvPr>
        </p:nvGraphicFramePr>
        <p:xfrm>
          <a:off x="953589" y="1676400"/>
          <a:ext cx="7130236" cy="2643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155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6-month intervals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Scheduled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No Show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No show %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55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   January-June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   July-December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25%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556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   January-June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="1" i="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>
                    <a:solidFill>
                      <a:schemeClr val="tx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" y="4572000"/>
            <a:ext cx="102869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Explanations</a:t>
            </a:r>
          </a:p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	No ambulatory referral from inpatient orders</a:t>
            </a:r>
          </a:p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	Poor messaging to inpatient teams on how to contact</a:t>
            </a:r>
          </a:p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Solutions</a:t>
            </a:r>
          </a:p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	Incorporate scheduling into hospitalist workflow; </a:t>
            </a:r>
          </a:p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	COPD navigator to schedule (only at DUH)</a:t>
            </a:r>
          </a:p>
          <a:p>
            <a:pPr algn="l"/>
            <a:r>
              <a:rPr lang="en-US" sz="2000" i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	Dedicated APP to see all COPD discharge patients (Capacity 10/week)</a:t>
            </a:r>
          </a:p>
        </p:txBody>
      </p:sp>
    </p:spTree>
    <p:extLst>
      <p:ext uri="{BB962C8B-B14F-4D97-AF65-F5344CB8AC3E}">
        <p14:creationId xmlns:p14="http://schemas.microsoft.com/office/powerpoint/2010/main" val="140279656"/>
      </p:ext>
    </p:extLst>
  </p:cSld>
  <p:clrMapOvr>
    <a:masterClrMapping/>
  </p:clrMapOvr>
</p:sld>
</file>

<file path=ppt/theme/theme1.xml><?xml version="1.0" encoding="utf-8"?>
<a:theme xmlns:a="http://schemas.openxmlformats.org/drawingml/2006/main" name="Fessler">
  <a:themeElements>
    <a:clrScheme name="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101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101"/>
      </a:accent6>
      <a:hlink>
        <a:srgbClr val="FF0000"/>
      </a:hlink>
      <a:folHlink>
        <a:srgbClr val="808080"/>
      </a:folHlink>
    </a:clrScheme>
    <a:fontScheme name="Fess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1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essler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ssler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sl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essler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752</Words>
  <Application>Microsoft Office PowerPoint</Application>
  <PresentationFormat>35mm Slides</PresentationFormat>
  <Paragraphs>218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Monotype Sorts</vt:lpstr>
      <vt:lpstr>Times New Roman</vt:lpstr>
      <vt:lpstr>Fessler</vt:lpstr>
      <vt:lpstr>30 Day COPD Readmission Summit:  The Duke Health Care System Model</vt:lpstr>
      <vt:lpstr>COI disclosure slide</vt:lpstr>
      <vt:lpstr>Challenges abound! </vt:lpstr>
      <vt:lpstr>ICD 9/10 Madness</vt:lpstr>
      <vt:lpstr>Index COPD admission 2011-2012 Nguyen et al.  Annals ATS. 2014</vt:lpstr>
      <vt:lpstr>What are the proven interventions to decrease 30-day readmissions?</vt:lpstr>
      <vt:lpstr>Current Practices at Duke Health Timeline:  COPD Care Redesign Team</vt:lpstr>
      <vt:lpstr>COPD Orderset Usage Trend</vt:lpstr>
      <vt:lpstr>COPD discharge clinic</vt:lpstr>
      <vt:lpstr>The COPD Navigator</vt:lpstr>
      <vt:lpstr>Re-admission Navigator vs the field Fiscal Year 2018</vt:lpstr>
      <vt:lpstr>DUH ER experience: AECOPD</vt:lpstr>
      <vt:lpstr>CEU COPD Disposition 2017</vt:lpstr>
      <vt:lpstr>ER essentially equals re-admission Rezaee et al.  International Journal of COPD. 2018</vt:lpstr>
      <vt:lpstr>Future Directions</vt:lpstr>
      <vt:lpstr>Bundled Payments for Care Improvement: “Value-based care?”</vt:lpstr>
      <vt:lpstr>BPCI gets better care?</vt:lpstr>
      <vt:lpstr>1 year after hospitalization for AECOPD (death far too common)</vt:lpstr>
      <vt:lpstr>Never let a good crisis go to waste.</vt:lpstr>
      <vt:lpstr>Leverage talent of colleagues</vt:lpstr>
      <vt:lpstr>Questions?</vt:lpstr>
    </vt:vector>
  </TitlesOfParts>
  <Company>Johns Hopkins 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a talk</dc:title>
  <dc:creator>FESSLEH1</dc:creator>
  <cp:lastModifiedBy>Roy Pleasants</cp:lastModifiedBy>
  <cp:revision>541</cp:revision>
  <dcterms:created xsi:type="dcterms:W3CDTF">2002-08-06T14:23:07Z</dcterms:created>
  <dcterms:modified xsi:type="dcterms:W3CDTF">2018-09-06T19:59:00Z</dcterms:modified>
</cp:coreProperties>
</file>